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embeddedFontLst>
    <p:embeddedFont>
      <p:font typeface="Libre Franklin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jPBLoGl+4VTkQFZMwQrtQtwADV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259745-77DD-4C1C-A7D0-D76892174CF6}">
  <a:tblStyle styleId="{39259745-77DD-4C1C-A7D0-D76892174CF6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FE6E6"/>
          </a:solidFill>
        </a:fill>
      </a:tcStyle>
    </a:band1H>
    <a:band2H>
      <a:tcTxStyle/>
    </a:band2H>
    <a:band1V>
      <a:tcTxStyle/>
      <a:tcStyle>
        <a:fill>
          <a:solidFill>
            <a:srgbClr val="EFE6E6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LibreFranklin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17" Type="http://customschemas.google.com/relationships/presentationmetadata" Target="metadata"/><Relationship Id="rId16" Type="http://schemas.openxmlformats.org/officeDocument/2006/relationships/font" Target="fonts/LibreFranklin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 con immagine">
  <p:cSld name="Diapositiva titolo con immagin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8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7" name="Google Shape;17;p8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" name="Google Shape;21;p8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8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" name="Google Shape;32;p8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8"/>
          <p:cNvSpPr/>
          <p:nvPr>
            <p:ph idx="2" type="pic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8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 con sottotitoli">
  <p:cSld name="Due contenuti con sottotitoli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69" name="Google Shape;169;p1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1" name="Google Shape;171;p17"/>
          <p:cNvSpPr txBox="1"/>
          <p:nvPr>
            <p:ph idx="1" type="body"/>
          </p:nvPr>
        </p:nvSpPr>
        <p:spPr>
          <a:xfrm>
            <a:off x="1032739" y="2647949"/>
            <a:ext cx="45936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17"/>
          <p:cNvSpPr txBox="1"/>
          <p:nvPr>
            <p:ph idx="2" type="body"/>
          </p:nvPr>
        </p:nvSpPr>
        <p:spPr>
          <a:xfrm>
            <a:off x="1030139" y="3248025"/>
            <a:ext cx="4573338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17"/>
          <p:cNvSpPr txBox="1"/>
          <p:nvPr>
            <p:ph type="title"/>
          </p:nvPr>
        </p:nvSpPr>
        <p:spPr>
          <a:xfrm rot="-360000">
            <a:off x="830561" y="849316"/>
            <a:ext cx="3923299" cy="104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3" type="body"/>
          </p:nvPr>
        </p:nvSpPr>
        <p:spPr>
          <a:xfrm>
            <a:off x="6207364" y="2647949"/>
            <a:ext cx="507601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17"/>
          <p:cNvSpPr txBox="1"/>
          <p:nvPr>
            <p:ph idx="4" type="body"/>
          </p:nvPr>
        </p:nvSpPr>
        <p:spPr>
          <a:xfrm>
            <a:off x="6207363" y="3248025"/>
            <a:ext cx="5073411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17"/>
          <p:cNvSpPr txBox="1"/>
          <p:nvPr>
            <p:ph idx="5" type="body"/>
          </p:nvPr>
        </p:nvSpPr>
        <p:spPr>
          <a:xfrm>
            <a:off x="5676900" y="1374622"/>
            <a:ext cx="5202936" cy="1115568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81" name="Google Shape;181;p17"/>
          <p:cNvSpPr/>
          <p:nvPr/>
        </p:nvSpPr>
        <p:spPr>
          <a:xfrm>
            <a:off x="4200902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4406705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85590" l="-51457" r="5238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grafico">
  <p:cSld name="Diapositiva con grafico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85" name="Google Shape;185;p1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7" name="Google Shape;187;p1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p18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8"/>
          <p:cNvSpPr txBox="1"/>
          <p:nvPr>
            <p:ph idx="1" type="body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93" name="Google Shape;193;p18"/>
          <p:cNvSpPr/>
          <p:nvPr>
            <p:ph idx="2" type="chart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4" name="Google Shape;194;p18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con didascalia">
  <p:cSld name="Video con didascalia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8" name="Google Shape;198;p19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0" name="Google Shape;200;p19"/>
          <p:cNvSpPr txBox="1"/>
          <p:nvPr>
            <p:ph type="title"/>
          </p:nvPr>
        </p:nvSpPr>
        <p:spPr>
          <a:xfrm>
            <a:off x="4111752" y="5382175"/>
            <a:ext cx="3968496" cy="83210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03" name="Google Shape;203;p19"/>
          <p:cNvSpPr/>
          <p:nvPr>
            <p:ph idx="2" type="media"/>
          </p:nvPr>
        </p:nvSpPr>
        <p:spPr>
          <a:xfrm>
            <a:off x="1743456" y="1113044"/>
            <a:ext cx="8705088" cy="4050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04" name="Google Shape;204;p19"/>
          <p:cNvSpPr/>
          <p:nvPr/>
        </p:nvSpPr>
        <p:spPr>
          <a:xfrm>
            <a:off x="-12729" y="3056551"/>
            <a:ext cx="1309593" cy="470436"/>
          </a:xfrm>
          <a:custGeom>
            <a:rect b="b" l="l" r="r" t="t"/>
            <a:pathLst>
              <a:path extrusionOk="0" h="470436" w="1309592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-12729" y="2995521"/>
            <a:ext cx="1525739" cy="737441"/>
          </a:xfrm>
          <a:custGeom>
            <a:rect b="b" l="l" r="r" t="t"/>
            <a:pathLst>
              <a:path extrusionOk="0" h="737440" w="1525739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74792" l="-173096" r="3067" t="2384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10792048" y="-12728"/>
            <a:ext cx="1398594" cy="1665599"/>
          </a:xfrm>
          <a:custGeom>
            <a:rect b="b" l="l" r="r" t="t"/>
            <a:pathLst>
              <a:path extrusionOk="0" h="1665598" w="1398594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10686456" y="-12728"/>
            <a:ext cx="1513025" cy="1983461"/>
          </a:xfrm>
          <a:custGeom>
            <a:rect b="b" l="l" r="r" t="t"/>
            <a:pathLst>
              <a:path extrusionOk="0" h="1983460" w="1513024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6372" l="10184" r="-101660" t="-6972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0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210" name="Google Shape;210;p20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5" name="Google Shape;225;p20"/>
          <p:cNvSpPr txBox="1"/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0"/>
          <p:cNvSpPr txBox="1"/>
          <p:nvPr>
            <p:ph idx="1" type="subTitle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1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229" name="Google Shape;229;p21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32" name="Google Shape;232;p2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33" name="Google Shape;233;p2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5" name="Google Shape;235;p21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6" name="Google Shape;236;p21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0" name="Google Shape;240;p21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1" name="Google Shape;241;p21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42" name="Google Shape;242;p21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6" name="Google Shape;246;p21"/>
          <p:cNvSpPr txBox="1"/>
          <p:nvPr>
            <p:ph idx="1" type="body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Due contenuti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49" name="Google Shape;249;p2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1" name="Google Shape;251;p22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2" name="Google Shape;252;p2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55" name="Google Shape;255;p22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56" name="Google Shape;256;p2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57" name="Google Shape;257;p22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1" name="Google Shape;261;p22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2"/>
          <p:cNvSpPr txBox="1"/>
          <p:nvPr>
            <p:ph idx="1" type="body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22"/>
          <p:cNvSpPr txBox="1"/>
          <p:nvPr>
            <p:ph idx="2" type="body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Confronto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66" name="Google Shape;266;p2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8" name="Google Shape;268;p23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9" name="Google Shape;269;p23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73" name="Google Shape;273;p23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4" name="Google Shape;274;p23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8" name="Google Shape;278;p23"/>
          <p:cNvSpPr txBox="1"/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3"/>
          <p:cNvSpPr txBox="1"/>
          <p:nvPr>
            <p:ph idx="1" type="body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0" name="Google Shape;280;p23"/>
          <p:cNvSpPr txBox="1"/>
          <p:nvPr>
            <p:ph idx="2" type="body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23"/>
          <p:cNvSpPr txBox="1"/>
          <p:nvPr>
            <p:ph idx="3" type="body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2" name="Google Shape;282;p23"/>
          <p:cNvSpPr txBox="1"/>
          <p:nvPr>
            <p:ph idx="4" type="body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>
  <p:cSld name="Contenuto con didascalia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85" name="Google Shape;285;p24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7" name="Google Shape;287;p2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3" name="Google Shape;293;p24"/>
          <p:cNvSpPr txBox="1"/>
          <p:nvPr>
            <p:ph idx="1" type="body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4" name="Google Shape;294;p24"/>
          <p:cNvSpPr txBox="1"/>
          <p:nvPr>
            <p:ph idx="2" type="body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5" name="Google Shape;295;p24"/>
          <p:cNvSpPr txBox="1"/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con grafico">
  <p:cSld name="2_Diapositiva con grafico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98" name="Google Shape;298;p25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0" name="Google Shape;300;p25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2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25"/>
          <p:cNvSpPr/>
          <p:nvPr>
            <p:ph idx="2" type="pic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25"/>
          <p:cNvSpPr txBox="1"/>
          <p:nvPr>
            <p:ph idx="1" type="body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8" name="Google Shape;308;p25"/>
          <p:cNvSpPr txBox="1"/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11" name="Google Shape;311;p2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3" name="Google Shape;313;p26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2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2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316" name="Google Shape;316;p26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17" name="Google Shape;317;p26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abella">
  <p:cSld name="Diapositiva con tabella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8" name="Google Shape;38;p9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39;p9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" name="Google Shape;40;p9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" name="Google Shape;43;p9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46" name="Google Shape;46;p9"/>
          <p:cNvSpPr/>
          <p:nvPr/>
        </p:nvSpPr>
        <p:spPr>
          <a:xfrm>
            <a:off x="2641930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2847733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14607" l="-76814" r="6335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uale" showMasterSp="0">
  <p:cSld name="Manuale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/>
          <p:nvPr/>
        </p:nvSpPr>
        <p:spPr>
          <a:xfrm>
            <a:off x="-12778" y="429785"/>
            <a:ext cx="7606299" cy="1490682"/>
          </a:xfrm>
          <a:custGeom>
            <a:rect b="b" l="l" r="r" t="t"/>
            <a:pathLst>
              <a:path extrusionOk="0" h="1490681" w="7606298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3" name="Google Shape;323;p27"/>
          <p:cNvSpPr txBox="1"/>
          <p:nvPr>
            <p:ph idx="1" type="body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body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body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body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body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27"/>
          <p:cNvSpPr txBox="1"/>
          <p:nvPr>
            <p:ph idx="6" type="body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p27"/>
          <p:cNvSpPr txBox="1"/>
          <p:nvPr>
            <p:ph idx="7" type="body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27"/>
          <p:cNvSpPr txBox="1"/>
          <p:nvPr>
            <p:ph idx="8" type="body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27"/>
          <p:cNvSpPr txBox="1"/>
          <p:nvPr>
            <p:ph idx="9" type="body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27"/>
          <p:cNvSpPr txBox="1"/>
          <p:nvPr>
            <p:ph idx="13" type="body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27"/>
          <p:cNvSpPr txBox="1"/>
          <p:nvPr>
            <p:ph idx="14" type="body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sz="16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27"/>
          <p:cNvSpPr txBox="1"/>
          <p:nvPr>
            <p:ph idx="15" type="body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27"/>
          <p:cNvSpPr txBox="1"/>
          <p:nvPr>
            <p:ph idx="16" type="body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27"/>
          <p:cNvSpPr/>
          <p:nvPr>
            <p:ph idx="17" type="pic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27"/>
          <p:cNvSpPr/>
          <p:nvPr>
            <p:ph idx="18" type="pic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27"/>
          <p:cNvSpPr/>
          <p:nvPr>
            <p:ph idx="19" type="pic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27"/>
          <p:cNvSpPr/>
          <p:nvPr>
            <p:ph idx="20" type="pic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27"/>
          <p:cNvSpPr txBox="1"/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00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>
  <p:cSld name="Immagine con didascalia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0" name="Google Shape;50;p10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54" name="Google Shape;54;p10"/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55" name="Google Shape;55;p10"/>
            <p:cNvSpPr/>
            <p:nvPr/>
          </p:nvSpPr>
          <p:spPr>
            <a:xfrm>
              <a:off x="227974" y="-12694"/>
              <a:ext cx="2146414" cy="5677200"/>
            </a:xfrm>
            <a:custGeom>
              <a:rect b="b" l="l" r="r" t="t"/>
              <a:pathLst>
                <a:path extrusionOk="0" h="5677200" w="2146413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chemeClr val="accent5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866818" y="-12694"/>
              <a:ext cx="11328999" cy="5689901"/>
            </a:xfrm>
            <a:custGeom>
              <a:rect b="b" l="l" r="r" t="t"/>
              <a:pathLst>
                <a:path extrusionOk="0" h="5689900" w="11328999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1152583" y="-12694"/>
              <a:ext cx="11036884" cy="5410486"/>
            </a:xfrm>
            <a:custGeom>
              <a:rect b="b" l="l" r="r" t="t"/>
              <a:pathLst>
                <a:path extrusionOk="0" h="5410485" w="11036883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0"/>
          <p:cNvSpPr/>
          <p:nvPr>
            <p:ph idx="2" type="pic"/>
          </p:nvPr>
        </p:nvSpPr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3" name="Google Shape;63;p1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5" name="Google Shape;65;p11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0" name="Google Shape;70;p11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71" name="Google Shape;71;p11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5" name="Google Shape;75;p11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i ringraziamento">
  <p:cSld name="Diapositiva di ringraziament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2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79" name="Google Shape;79;p12"/>
            <p:cNvSpPr/>
            <p:nvPr/>
          </p:nvSpPr>
          <p:spPr>
            <a:xfrm>
              <a:off x="6678503" y="1272318"/>
              <a:ext cx="5526208" cy="2007220"/>
            </a:xfrm>
            <a:custGeom>
              <a:rect b="b" l="l" r="r" t="t"/>
              <a:pathLst>
                <a:path extrusionOk="0" h="2007220" w="5526207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7262884" y="665690"/>
              <a:ext cx="4941827" cy="2591601"/>
            </a:xfrm>
            <a:custGeom>
              <a:rect b="b" l="l" r="r" t="t"/>
              <a:pathLst>
                <a:path extrusionOk="0" h="2591601" w="4941827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1" name="Google Shape;81;p12"/>
          <p:cNvSpPr/>
          <p:nvPr/>
        </p:nvSpPr>
        <p:spPr>
          <a:xfrm>
            <a:off x="5886429" y="5240536"/>
            <a:ext cx="1486046" cy="1625760"/>
          </a:xfrm>
          <a:custGeom>
            <a:rect b="b" l="l" r="r" t="t"/>
            <a:pathLst>
              <a:path extrusionOk="0" h="1625760" w="1486046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-13301" y="298479"/>
            <a:ext cx="2679964" cy="762075"/>
          </a:xfrm>
          <a:custGeom>
            <a:rect b="b" l="l" r="r" t="t"/>
            <a:pathLst>
              <a:path extrusionOk="0" h="762075" w="2679963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7752243" y="4099514"/>
            <a:ext cx="4445438" cy="1105009"/>
          </a:xfrm>
          <a:custGeom>
            <a:rect b="b" l="l" r="r" t="t"/>
            <a:pathLst>
              <a:path extrusionOk="0" h="1105008" w="4445437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-13301" y="237513"/>
            <a:ext cx="2895885" cy="1028801"/>
          </a:xfrm>
          <a:custGeom>
            <a:rect b="b" l="l" r="r" t="t"/>
            <a:pathLst>
              <a:path extrusionOk="0" h="1028801" w="2895885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1353" l="-39710" r="1768" t="1630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10061" l="10610" r="-117937" t="-16990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6033764" y="5121144"/>
            <a:ext cx="1714669" cy="1740071"/>
          </a:xfrm>
          <a:custGeom>
            <a:rect b="b" l="l" r="r" t="t"/>
            <a:pathLst>
              <a:path extrusionOk="0" h="1740071" w="1714668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0454" l="-67193" r="8110" t="618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8228540" y="3516857"/>
            <a:ext cx="3975491" cy="1663864"/>
          </a:xfrm>
          <a:custGeom>
            <a:rect b="b" l="l" r="r" t="t"/>
            <a:pathLst>
              <a:path extrusionOk="0" h="1663863" w="3975491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" name="Google Shape;89;p12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0" name="Google Shape;90;p12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91" name="Google Shape;91;p12"/>
            <p:cNvSpPr/>
            <p:nvPr/>
          </p:nvSpPr>
          <p:spPr>
            <a:xfrm>
              <a:off x="-12667" y="4352590"/>
              <a:ext cx="6431657" cy="2511771"/>
            </a:xfrm>
            <a:custGeom>
              <a:rect b="b" l="l" r="r" t="t"/>
              <a:pathLst>
                <a:path extrusionOk="0" h="2511771" w="6431657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-12667" y="718133"/>
              <a:ext cx="6444343" cy="5936914"/>
            </a:xfrm>
            <a:custGeom>
              <a:rect b="b" l="l" r="r" t="t"/>
              <a:pathLst>
                <a:path extrusionOk="0" h="5936914" w="6444342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-12667" y="1036544"/>
              <a:ext cx="6114514" cy="5366057"/>
            </a:xfrm>
            <a:custGeom>
              <a:rect b="b" l="l" r="r" t="t"/>
              <a:pathLst>
                <a:path extrusionOk="0" h="5366057" w="6114514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4" name="Google Shape;94;p12"/>
          <p:cNvSpPr/>
          <p:nvPr>
            <p:ph idx="2" type="pic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2"/>
          <p:cNvSpPr txBox="1"/>
          <p:nvPr>
            <p:ph idx="1" type="body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8" name="Google Shape;98;p1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0" name="Google Shape;100;p13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05" name="Google Shape;105;p13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6" name="Google Shape;106;p13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0" name="Google Shape;110;p13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con immagine">
  <p:cSld name="Intestazione della sezione con immagi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4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13" name="Google Shape;113;p14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7" name="Google Shape;117;p14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9" name="Google Shape;119;p14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0" name="Google Shape;120;p14"/>
          <p:cNvSpPr/>
          <p:nvPr>
            <p:ph idx="2" type="pic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4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" name="Google Shape;125;p14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6" name="Google Shape;126;p14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27" name="Google Shape;127;p14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testo 1">
  <p:cSld name="Layout testo 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33" name="Google Shape;133;p15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5" name="Google Shape;135;p15"/>
          <p:cNvSpPr txBox="1"/>
          <p:nvPr>
            <p:ph idx="1" type="body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72000" lIns="144000" spcFirstLastPara="1" rIns="91425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36" name="Google Shape;136;p15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15"/>
          <p:cNvSpPr txBox="1"/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2" type="body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b="0"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43" name="Google Shape;143;p15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144" name="Google Shape;144;p15"/>
            <p:cNvSpPr/>
            <p:nvPr/>
          </p:nvSpPr>
          <p:spPr>
            <a:xfrm>
              <a:off x="5518024" y="-12700"/>
              <a:ext cx="2287209" cy="5565543"/>
            </a:xfrm>
            <a:custGeom>
              <a:rect b="b" l="l" r="r" t="t"/>
              <a:pathLst>
                <a:path extrusionOk="0" h="5565543" w="2287209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5537084" y="-12700"/>
              <a:ext cx="6340653" cy="6455013"/>
            </a:xfrm>
            <a:custGeom>
              <a:rect b="b" l="l" r="r" t="t"/>
              <a:pathLst>
                <a:path extrusionOk="0" h="6455013" w="634065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5830609" y="-12700"/>
              <a:ext cx="5756144" cy="6150052"/>
            </a:xfrm>
            <a:custGeom>
              <a:rect b="b" l="l" r="r" t="t"/>
              <a:pathLst>
                <a:path extrusionOk="0" h="6150052" w="5756143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7" name="Google Shape;147;p15"/>
          <p:cNvSpPr/>
          <p:nvPr>
            <p:ph idx="3" type="pic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testo 2">
  <p:cSld name="Layout testo 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50" name="Google Shape;150;p1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2" name="Google Shape;152;p16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55" name="Google Shape;155;p16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56" name="Google Shape;156;p16"/>
            <p:cNvSpPr/>
            <p:nvPr/>
          </p:nvSpPr>
          <p:spPr>
            <a:xfrm>
              <a:off x="-24517" y="970945"/>
              <a:ext cx="4593600" cy="1238400"/>
            </a:xfrm>
            <a:custGeom>
              <a:rect b="b" l="l" r="r" t="t"/>
              <a:pathLst>
                <a:path extrusionOk="0" h="942975" w="34575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-26126" y="587196"/>
              <a:ext cx="4885313" cy="1632656"/>
            </a:xfrm>
            <a:custGeom>
              <a:rect b="b" l="l" r="r" t="t"/>
              <a:pathLst>
                <a:path extrusionOk="0" h="1632656" w="4885312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8" name="Google Shape;158;p16"/>
          <p:cNvSpPr txBox="1"/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60" name="Google Shape;160;p16"/>
          <p:cNvSpPr txBox="1"/>
          <p:nvPr>
            <p:ph idx="2" type="body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6"/>
          <p:cNvSpPr txBox="1"/>
          <p:nvPr>
            <p:ph idx="3" type="body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62" name="Google Shape;162;p16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4388743"/>
              <a:ext cx="6396137" cy="1759509"/>
            </a:xfrm>
            <a:custGeom>
              <a:rect b="b" l="l" r="r" t="t"/>
              <a:pathLst>
                <a:path extrusionOk="0" h="1759509" w="6396137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-12667" y="-12667"/>
              <a:ext cx="6418971" cy="5683200"/>
            </a:xfrm>
            <a:custGeom>
              <a:rect b="b" l="l" r="r" t="t"/>
              <a:pathLst>
                <a:path extrusionOk="0" h="5683200" w="6418971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-12667" y="-12667"/>
              <a:ext cx="6114514" cy="5404114"/>
            </a:xfrm>
            <a:custGeom>
              <a:rect b="b" l="l" r="r" t="t"/>
              <a:pathLst>
                <a:path extrusionOk="0" h="5404114" w="61145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6" name="Google Shape;166;p16"/>
          <p:cNvSpPr/>
          <p:nvPr>
            <p:ph idx="4" type="pic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b="1" i="0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upport.office.com/it-it/article/modificare-una-presentazione-ff353d37-742a-4aa8-8bdd-6b1f488127a2?ui=it-IT&amp;rs=it-IT&amp;ad=IT" TargetMode="External"/><Relationship Id="rId4" Type="http://schemas.openxmlformats.org/officeDocument/2006/relationships/hyperlink" Target="https://support.office.com/it-it/article/modificare-una-presentazione-ff353d37-742a-4aa8-8bdd-6b1f488127a2?ui=it-IT&amp;rs=it-IT&amp;ad=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mbini a un tavolo che guardano un blocco appunti" id="346" name="Google Shape;346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1250"/>
              <a:buNone/>
            </a:pPr>
            <a:r>
              <a:rPr lang="it-IT"/>
              <a:t> </a:t>
            </a:r>
            <a:r>
              <a:rPr lang="it-IT" sz="3200"/>
              <a:t>2023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3200"/>
              <a:t>2024</a:t>
            </a:r>
            <a:endParaRPr sz="3200"/>
          </a:p>
        </p:txBody>
      </p:sp>
      <p:sp>
        <p:nvSpPr>
          <p:cNvPr id="348" name="Google Shape;348;p1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it-IT"/>
              <a:t>Piano Offerta Formativa 2023-2024</a:t>
            </a:r>
            <a:endParaRPr/>
          </a:p>
        </p:txBody>
      </p:sp>
      <p:sp>
        <p:nvSpPr>
          <p:cNvPr id="349" name="Google Shape;349;p1"/>
          <p:cNvSpPr txBox="1"/>
          <p:nvPr>
            <p:ph idx="1" type="subTitle"/>
          </p:nvPr>
        </p:nvSpPr>
        <p:spPr>
          <a:xfrm rot="691173">
            <a:off x="8037212" y="5102448"/>
            <a:ext cx="4061081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it-IT" sz="2800"/>
              <a:t>SCUOLA PRIMARIA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it-IT" sz="2800"/>
              <a:t>NAGO-TORBOLE</a:t>
            </a:r>
            <a:endParaRPr b="1" sz="2800"/>
          </a:p>
        </p:txBody>
      </p:sp>
      <p:pic>
        <p:nvPicPr>
          <p:cNvPr descr="Immagine che contiene torta, sedendo, tavolo, illuminato&#10;&#10;Descrizione generata automaticamente" id="350" name="Google Shape;3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7864" y="149976"/>
            <a:ext cx="3309331" cy="1748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57" name="Google Shape;357;p2"/>
          <p:cNvSpPr txBox="1"/>
          <p:nvPr>
            <p:ph type="title"/>
          </p:nvPr>
        </p:nvSpPr>
        <p:spPr>
          <a:xfrm rot="-360000">
            <a:off x="856342" y="824234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omic Sans MS"/>
              <a:buNone/>
            </a:pPr>
            <a:r>
              <a:rPr lang="it-IT" sz="3400"/>
              <a:t>Tempo Potenziato</a:t>
            </a:r>
            <a:endParaRPr/>
          </a:p>
        </p:txBody>
      </p:sp>
      <p:sp>
        <p:nvSpPr>
          <p:cNvPr id="358" name="Google Shape;358;p2"/>
          <p:cNvSpPr txBox="1"/>
          <p:nvPr>
            <p:ph idx="1" type="body"/>
          </p:nvPr>
        </p:nvSpPr>
        <p:spPr>
          <a:xfrm>
            <a:off x="378575" y="2843522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800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700"/>
              <a:t>Tempo complessivo: </a:t>
            </a:r>
            <a:br>
              <a:rPr lang="it-IT" sz="1700"/>
            </a:br>
            <a:r>
              <a:rPr lang="it-IT" sz="1700"/>
              <a:t>26 ore articolate in 29 momenti lezione di 50’/55’ ciascuno. </a:t>
            </a:r>
            <a:br>
              <a:rPr lang="it-IT" sz="1700"/>
            </a:br>
            <a:r>
              <a:rPr lang="it-IT" sz="1700"/>
              <a:t>Quattro momenti facoltativi di 60’ il lunedì e il giovedì. 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700"/>
              <a:t>Dal lunedì al giovedì 8.00 – 16.00; venerdì 8.00 – 12.20.</a:t>
            </a:r>
            <a:endParaRPr/>
          </a:p>
        </p:txBody>
      </p:sp>
      <p:pic>
        <p:nvPicPr>
          <p:cNvPr descr="Jan14_02.JPG" id="359" name="Google Shape;3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1602" y="1754909"/>
            <a:ext cx="7876209" cy="37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"/>
          <p:cNvSpPr txBox="1"/>
          <p:nvPr>
            <p:ph idx="11" type="ftr"/>
          </p:nvPr>
        </p:nvSpPr>
        <p:spPr>
          <a:xfrm>
            <a:off x="564448" y="5945824"/>
            <a:ext cx="9763310" cy="641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scelta delle attività dipenderà dalla disponibilità degli insegnanti, dalle loro competenze e, in alcuni casi, dall’adesione delle famiglie. </a:t>
            </a:r>
            <a:endParaRPr/>
          </a:p>
        </p:txBody>
      </p:sp>
      <p:sp>
        <p:nvSpPr>
          <p:cNvPr id="366" name="Google Shape;366;p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7" name="Google Shape;367;p3"/>
          <p:cNvSpPr txBox="1"/>
          <p:nvPr>
            <p:ph idx="1" type="body"/>
          </p:nvPr>
        </p:nvSpPr>
        <p:spPr>
          <a:xfrm>
            <a:off x="230909" y="2272145"/>
            <a:ext cx="3319639" cy="341352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it-IT"/>
              <a:t>Il lunedì pomeriggio laboratori di rinforzo/potenziamento disciplinare; il giovedì pomeriggio attività manuali – espressive – motorie o legate all’ambito delle educazioni e alle lingue straniere.</a:t>
            </a:r>
            <a:endParaRPr/>
          </a:p>
        </p:txBody>
      </p:sp>
      <p:pic>
        <p:nvPicPr>
          <p:cNvPr descr="Set di strumenti per disegnare e dipingere" id="368" name="Google Shape;368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5" r="205" t="0"/>
          <a:stretch/>
        </p:blipFill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it-IT"/>
              <a:t>Attività Facoltative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76" name="Google Shape;376;p4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it-IT" sz="3600"/>
              <a:t>Offerta Formativa</a:t>
            </a:r>
            <a:endParaRPr/>
          </a:p>
        </p:txBody>
      </p:sp>
      <p:graphicFrame>
        <p:nvGraphicFramePr>
          <p:cNvPr id="377" name="Google Shape;377;p4"/>
          <p:cNvGraphicFramePr/>
          <p:nvPr/>
        </p:nvGraphicFramePr>
        <p:xfrm>
          <a:off x="911225" y="18288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{39259745-77DD-4C1C-A7D0-D76892174CF6}</a:tableStyleId>
              </a:tblPr>
              <a:tblGrid>
                <a:gridCol w="10442575"/>
              </a:tblGrid>
              <a:tr h="3962400">
                <a:tc>
                  <a:txBody>
                    <a:bodyPr/>
                    <a:lstStyle/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it-IT" sz="1800" u="none" cap="none" strike="noStrike"/>
                        <a:t>Progetti di conoscenza del territorio organizzati in collaborazione con Enti e Associazioni locali (SAT, Centro Studi Judicaria, Museo, Biblioteca Civica, Polizia Intercomunale Alto Garda e Ledro, Arma dei Carabinieri, Polizia di Stato, Soccorso Alpino, Associazioni culturali locali, ecc.).</a:t>
                      </a:r>
                      <a:endParaRPr sz="2300" u="none" cap="none" strike="noStrike"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it-IT" sz="1800" u="none" cap="none" strike="noStrike"/>
                        <a:t>Collaborazioni con esperti esterni (CONI e Società Sportive locali, Azienda provinciale per la protezione dell’ambiente).</a:t>
                      </a:r>
                      <a:endParaRPr sz="2300" u="none" cap="none" strike="noStrike"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it-IT" sz="1800" u="none" cap="none" strike="noStrike"/>
                        <a:t>Progetto Continuità: incontri e attività con i bambini e le insegnanti delle Scuole dell’Infanzia di Nago e di Torbole. Visita della Scuola Secondaria di primo grado “Damiano Chiesa”.</a:t>
                      </a:r>
                      <a:endParaRPr sz="2300" u="none" cap="none" strike="noStrike"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it-IT" sz="1800" u="none" cap="none" strike="noStrike"/>
                        <a:t>Progetto di prevenzione delle difficoltà nella letto-scrittura (screening).</a:t>
                      </a:r>
                      <a:endParaRPr sz="2300" u="none" cap="none" strike="noStrike"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it-IT" sz="1800" u="none" cap="none" strike="noStrike"/>
                        <a:t>Progetti di plesso: Natale e solidarietà; Legalità e sicurezza; Museiamo Nago-Torbole: il paesaggio, la storia, la vita, la vivibilità; Il bambino, l’orto e il giardino; Riciclo, riduco, riuso, ricreo: piccoli gesti per un mondo migliore; Canto in coro; “Festa dello Sport”.</a:t>
                      </a:r>
                      <a:endParaRPr sz="2300" u="none" cap="none" strike="noStrike"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it-IT" sz="1800" u="none" cap="none" strike="noStrike"/>
                        <a:t>Progetti di educazione ambientale.</a:t>
                      </a:r>
                      <a:endParaRPr sz="2300" u="none" cap="none" strike="noStrike"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it-IT" sz="1800" u="none" cap="none" strike="noStrike"/>
                        <a:t>A partire dalla classe prima insegnamento veicolare di alcune discipline (CLIL), in attuazione del Piano Trentino Trilingue.</a:t>
                      </a:r>
                      <a:endParaRPr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61500" marL="16150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it-IT"/>
              <a:t>Iscrizioni</a:t>
            </a:r>
            <a:endParaRPr/>
          </a:p>
        </p:txBody>
      </p:sp>
      <p:pic>
        <p:nvPicPr>
          <p:cNvPr descr="Ragazzo che porta uno zaino rosso" id="384" name="Google Shape;38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4430" l="17932" r="14037" t="26156"/>
          <a:stretch/>
        </p:blipFill>
        <p:spPr>
          <a:xfrm>
            <a:off x="-1600" y="1096296"/>
            <a:ext cx="6052552" cy="5259842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5" name="Google Shape;385;p5"/>
          <p:cNvSpPr txBox="1"/>
          <p:nvPr>
            <p:ph idx="1" type="body"/>
          </p:nvPr>
        </p:nvSpPr>
        <p:spPr>
          <a:xfrm rot="678917">
            <a:off x="8454063" y="3996169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it-IT"/>
              <a:t>Online </a:t>
            </a:r>
            <a:br>
              <a:rPr lang="it-IT"/>
            </a:br>
            <a:r>
              <a:rPr lang="it-IT"/>
              <a:t>dal 09 al 30 gennaio.</a:t>
            </a:r>
            <a:endParaRPr/>
          </a:p>
        </p:txBody>
      </p:sp>
      <p:sp>
        <p:nvSpPr>
          <p:cNvPr id="386" name="Google Shape;386;p5"/>
          <p:cNvSpPr txBox="1"/>
          <p:nvPr/>
        </p:nvSpPr>
        <p:spPr>
          <a:xfrm>
            <a:off x="7470677" y="5200588"/>
            <a:ext cx="460163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Orario di apertura dell’ufficio alunni per eventuali chiarimenti e supporto tecnologico: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•da lunedì a sabato dalle ore   8.00 alle ore 12.00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•lunedì e mercoledì dalle ore 14.30 alle ore 16.30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"/>
          <p:cNvSpPr txBox="1"/>
          <p:nvPr>
            <p:ph type="title"/>
          </p:nvPr>
        </p:nvSpPr>
        <p:spPr>
          <a:xfrm rot="-420000">
            <a:off x="288463" y="2401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it-IT" sz="3600"/>
              <a:t>Informazioni utili</a:t>
            </a:r>
            <a:endParaRPr/>
          </a:p>
        </p:txBody>
      </p:sp>
      <p:sp>
        <p:nvSpPr>
          <p:cNvPr id="393" name="Google Shape;393;p6">
            <a:hlinkClick r:id="rId3"/>
          </p:cNvPr>
          <p:cNvSpPr txBox="1"/>
          <p:nvPr/>
        </p:nvSpPr>
        <p:spPr>
          <a:xfrm>
            <a:off x="4744062" y="1392704"/>
            <a:ext cx="36845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Scuola Primaria Nago-Torbole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Via di Tezze, 4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Nago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Tel. 0464-540077</a:t>
            </a:r>
            <a:endParaRPr b="0" i="0" sz="6000" u="sng" cap="none" strike="noStrike">
              <a:solidFill>
                <a:srgbClr val="0070C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4" name="Google Shape;394;p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95" name="Google Shape;395;p6">
            <a:hlinkClick r:id="rId4"/>
          </p:cNvPr>
          <p:cNvSpPr txBox="1"/>
          <p:nvPr/>
        </p:nvSpPr>
        <p:spPr>
          <a:xfrm>
            <a:off x="4896462" y="2807853"/>
            <a:ext cx="368458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Segreteria e Ufficio Dirigente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presso Scuola Secondaria di primo grado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“Damiano Chiesa”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Viale D. Chiesa, 12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Riva del Garda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Tel. 0464-553088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6"/>
          <p:cNvSpPr txBox="1"/>
          <p:nvPr/>
        </p:nvSpPr>
        <p:spPr>
          <a:xfrm>
            <a:off x="4546600" y="5029611"/>
            <a:ext cx="61129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email: segr.riva1@scuole.provincia.tn.it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7" name="Google Shape;397;p6"/>
          <p:cNvSpPr txBox="1"/>
          <p:nvPr/>
        </p:nvSpPr>
        <p:spPr>
          <a:xfrm>
            <a:off x="5978676" y="5609588"/>
            <a:ext cx="17398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www.riva1.it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2021-01-02T16:27:14Z</dcterms:created>
  <dc:creator>Paolo Cazzaniga</dc:creator>
</cp:coreProperties>
</file>